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7" r:id="rId2"/>
    <p:sldId id="256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EB6C98-16FB-4C8A-98F6-4A7D451AF05D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6B0744-41CE-49AC-BBAE-120D875F657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332656"/>
            <a:ext cx="4968552" cy="648072"/>
          </a:xfrm>
        </p:spPr>
        <p:txBody>
          <a:bodyPr>
            <a:noAutofit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1142984"/>
            <a:ext cx="5500726" cy="3643338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Кафедра учителей-дефектологов</a:t>
            </a:r>
          </a:p>
          <a:p>
            <a:pPr algn="ctr"/>
            <a:r>
              <a:rPr lang="ru-RU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пункта коррекционно-педагогической помощи</a:t>
            </a:r>
          </a:p>
          <a:p>
            <a:pPr algn="ctr"/>
            <a:r>
              <a:rPr lang="ru-RU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государственного учреждения образования </a:t>
            </a:r>
          </a:p>
          <a:p>
            <a:pPr algn="ctr"/>
            <a:r>
              <a:rPr lang="ru-RU" sz="3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«Средняя школа №41 имени А.М.Кузнецова г.Гродно»</a:t>
            </a:r>
            <a:endParaRPr lang="ru-RU" sz="3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332656"/>
            <a:ext cx="4968552" cy="648072"/>
          </a:xfrm>
        </p:spPr>
        <p:txBody>
          <a:bodyPr>
            <a:noAutofit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88640"/>
            <a:ext cx="5688304" cy="273630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Учитель- дефектолог пункта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педагогической помощи</a:t>
            </a:r>
          </a:p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Образование: Высшее</a:t>
            </a:r>
          </a:p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ВУЗ:  Гродненский государственный университет имени Янки Купалы</a:t>
            </a:r>
          </a:p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Специальность: Дефектология</a:t>
            </a:r>
          </a:p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Квалификация: учитель-дефектолог</a:t>
            </a:r>
          </a:p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Категория: первая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z580\Desktop\20230603_21304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188640"/>
            <a:ext cx="2232249" cy="302433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915816" y="2852936"/>
            <a:ext cx="56886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Личные достижения:</a:t>
            </a:r>
          </a:p>
          <a:p>
            <a:pPr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заседаниях районных методических объединений учителей-дефектологов ПКПП;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заседаниях школьных методических объединений учителей-дефектологов;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Сертифицированный пользователь информационных технологий в образовании в категории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– воспитательная работа»;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квалификации по темам: «Современные технологии в специальном образовании», «Организация психолого-педагогического сопровождения семей, имеющих детей с особыми образовательными потребностями ».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3284984"/>
            <a:ext cx="2520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Учитель-дефектолог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Семенчук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Лилия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Болеславовна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редо: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себе дело по душе  и тебе не придётся трудиться ни одного дня в жизни …»</a:t>
            </a:r>
          </a:p>
          <a:p>
            <a:pPr algn="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Конфуций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8926" y="714356"/>
            <a:ext cx="5000660" cy="4000528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/>
              <a:t>Руководитель  учебно-методического объединения  учителей-дефектологов  ПКПП ГУО  « Средняя школа № 41 имени А.М. Кузнецова г.Гродно».</a:t>
            </a:r>
            <a:endParaRPr lang="en-US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857629"/>
            <a:ext cx="2143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Учитель-дефектолог</a:t>
            </a:r>
          </a:p>
          <a:p>
            <a:r>
              <a:rPr lang="ru-RU" sz="1600" i="1" dirty="0" err="1" smtClean="0"/>
              <a:t>Сухоцкая</a:t>
            </a:r>
            <a:r>
              <a:rPr lang="ru-RU" sz="1600" i="1" dirty="0" smtClean="0"/>
              <a:t> Ольга Николаевн</a:t>
            </a:r>
            <a:r>
              <a:rPr lang="ru-RU" sz="1600" dirty="0" smtClean="0"/>
              <a:t>а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786322"/>
            <a:ext cx="27146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chemeClr val="tx2"/>
                </a:solidFill>
              </a:rPr>
              <a:t>Девиз</a:t>
            </a:r>
            <a:r>
              <a:rPr lang="ru-RU" sz="1600" dirty="0" smtClean="0">
                <a:solidFill>
                  <a:schemeClr val="tx2"/>
                </a:solidFill>
              </a:rPr>
              <a:t>: «Терпение, терпимость и всегда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-любовь»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tx2"/>
                </a:solidFill>
              </a:rPr>
              <a:t>Кредо</a:t>
            </a:r>
            <a:r>
              <a:rPr lang="ru-RU" sz="1600" dirty="0" smtClean="0">
                <a:solidFill>
                  <a:schemeClr val="tx2"/>
                </a:solidFill>
              </a:rPr>
              <a:t>: «Не бывает «трудных» детей- есть дети, которым трудно».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1643050"/>
            <a:ext cx="492922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Высшее</a:t>
            </a:r>
            <a:endParaRPr lang="ru-RU" sz="1400" dirty="0" smtClean="0"/>
          </a:p>
          <a:p>
            <a:r>
              <a:rPr lang="ru-RU" sz="1400" u="sng" dirty="0" smtClean="0"/>
              <a:t>ВУЗ</a:t>
            </a:r>
            <a:r>
              <a:rPr lang="ru-RU" sz="1400" dirty="0" smtClean="0"/>
              <a:t>: Гродненский  государственный  университет  имени </a:t>
            </a:r>
          </a:p>
          <a:p>
            <a:r>
              <a:rPr lang="ru-RU" sz="1400" dirty="0" smtClean="0"/>
              <a:t>Я. Купалы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r>
              <a:rPr lang="ru-RU" sz="1400" u="sng" dirty="0" smtClean="0"/>
              <a:t>Специальность</a:t>
            </a:r>
            <a:r>
              <a:rPr lang="ru-RU" sz="1400" dirty="0" smtClean="0"/>
              <a:t>: </a:t>
            </a:r>
            <a:r>
              <a:rPr lang="ru-RU" sz="1400" dirty="0" err="1" smtClean="0"/>
              <a:t>Олигофренопедагог</a:t>
            </a:r>
            <a:r>
              <a:rPr lang="ru-RU" sz="1400" dirty="0" smtClean="0"/>
              <a:t>. Учитель-логопед.</a:t>
            </a:r>
          </a:p>
          <a:p>
            <a:r>
              <a:rPr lang="ru-RU" sz="1400" dirty="0" smtClean="0"/>
              <a:t>Категория: первая</a:t>
            </a:r>
            <a:endParaRPr lang="en-US" sz="1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2786058"/>
            <a:ext cx="450059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u="sng" dirty="0" smtClean="0">
                <a:solidFill>
                  <a:schemeClr val="tx2"/>
                </a:solidFill>
              </a:rPr>
              <a:t>Личные достижения</a:t>
            </a:r>
            <a:r>
              <a:rPr lang="ru-RU" sz="1100" b="1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Участие в заседаниях  районных  методических  объединений  учителей-дефектологов  пунктов  коррекционно-педагогической  помощи  по темам:  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«Направления  коррекционной  работы по  профилактике </a:t>
            </a:r>
            <a:r>
              <a:rPr lang="ru-RU" sz="1100" dirty="0" err="1" smtClean="0"/>
              <a:t>дискалькулии</a:t>
            </a:r>
            <a:r>
              <a:rPr lang="ru-RU" sz="1100" dirty="0" smtClean="0"/>
              <a:t> при  работе с учащимися в условиях ПКПП»;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« Коррекционная  работа  при  </a:t>
            </a:r>
            <a:r>
              <a:rPr lang="ru-RU" sz="1100" dirty="0" err="1" smtClean="0"/>
              <a:t>дислалии</a:t>
            </a:r>
            <a:r>
              <a:rPr lang="ru-RU" sz="1100" dirty="0" smtClean="0"/>
              <a:t>»;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« Система  коррекционно-педагогической  работы  по  преодолению  смешанной  </a:t>
            </a:r>
            <a:r>
              <a:rPr lang="ru-RU" sz="1100" dirty="0" err="1" smtClean="0"/>
              <a:t>дисграфии</a:t>
            </a:r>
            <a:r>
              <a:rPr lang="ru-RU" sz="1100" dirty="0" smtClean="0"/>
              <a:t>»;</a:t>
            </a:r>
          </a:p>
          <a:p>
            <a:pPr>
              <a:buFont typeface="Wingdings" pitchFamily="2" charset="2"/>
              <a:buChar char="§"/>
            </a:pPr>
            <a:r>
              <a:rPr lang="ru-RU" sz="1100" dirty="0" smtClean="0"/>
              <a:t>« Современный  комплексный  подход  к  преодолению заикания  в условиях  ПКПП».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Участие в заседаниях  школьных методических объединений  учителей-дефектологов;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Победитель </a:t>
            </a:r>
            <a:r>
              <a:rPr lang="ru-RU" sz="1100" dirty="0" err="1" smtClean="0"/>
              <a:t>мет.конкурса</a:t>
            </a:r>
            <a:r>
              <a:rPr lang="ru-RU" sz="1100" dirty="0" smtClean="0"/>
              <a:t> «Мой лучший урок». Диплом 2 степени;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Сертифицированный пользователь информационных технологий в образовании в категории «Учебно-воспитательная работа».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 Участие  в общешкольном педагогическом совете на тему</a:t>
            </a:r>
          </a:p>
          <a:p>
            <a:r>
              <a:rPr lang="ru-RU" sz="1100" dirty="0" smtClean="0"/>
              <a:t>« </a:t>
            </a:r>
            <a:r>
              <a:rPr lang="ru-RU" sz="1100" dirty="0" err="1" smtClean="0"/>
              <a:t>Кинезиологические</a:t>
            </a:r>
            <a:r>
              <a:rPr lang="ru-RU" sz="1100" dirty="0" smtClean="0"/>
              <a:t> упражнения, как средство развития умственных способностей учащихся»;</a:t>
            </a:r>
          </a:p>
          <a:p>
            <a:endParaRPr lang="ru-RU" sz="1200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3074" name="Picture 2" descr="C:\Temp\Rar$DIa0.713\IMG_4967.jpe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571480"/>
            <a:ext cx="2857520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857232"/>
            <a:ext cx="5357850" cy="857256"/>
          </a:xfrm>
        </p:spPr>
        <p:txBody>
          <a:bodyPr>
            <a:normAutofit/>
          </a:bodyPr>
          <a:lstStyle/>
          <a:p>
            <a:pPr algn="ctr"/>
            <a:r>
              <a:rPr lang="ru-RU" sz="1600" i="1" dirty="0" smtClean="0"/>
              <a:t>Учитель-дефектолог </a:t>
            </a:r>
            <a:r>
              <a:rPr lang="en-US" sz="1600" i="1" dirty="0" smtClean="0"/>
              <a:t> </a:t>
            </a:r>
            <a:r>
              <a:rPr lang="ru-RU" sz="1600" i="1" dirty="0" smtClean="0"/>
              <a:t>пункта  коррекционно-педагогической  помощи</a:t>
            </a:r>
            <a:endParaRPr lang="ru-RU" sz="16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000504"/>
            <a:ext cx="27860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       Учитель-дефектолог</a:t>
            </a:r>
          </a:p>
          <a:p>
            <a:pPr algn="ctr"/>
            <a:r>
              <a:rPr lang="ru-RU" sz="1600" i="1" dirty="0" smtClean="0"/>
              <a:t>Стефанович  Анна  Геннадьевна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857760"/>
            <a:ext cx="32147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1600" u="sng" dirty="0" smtClean="0">
                <a:solidFill>
                  <a:schemeClr val="tx2"/>
                </a:solidFill>
              </a:rPr>
              <a:t>Девиз</a:t>
            </a:r>
            <a:r>
              <a:rPr lang="ru-RU" sz="1600" dirty="0" smtClean="0">
                <a:solidFill>
                  <a:schemeClr val="tx2"/>
                </a:solidFill>
              </a:rPr>
              <a:t>: </a:t>
            </a:r>
            <a:r>
              <a:rPr lang="ru-RU" altLang="ru-RU" sz="1600" b="1" dirty="0" smtClean="0">
                <a:solidFill>
                  <a:schemeClr val="tx2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«Смотреть и видеть, слушать и слышать, понимать, принимать и помогать»</a:t>
            </a:r>
            <a:r>
              <a:rPr lang="en-US" altLang="ru-RU" sz="1600" b="1" dirty="0" smtClean="0">
                <a:solidFill>
                  <a:schemeClr val="tx2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1600" u="sng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ru-RU" sz="1600" u="sng" dirty="0" smtClean="0">
                <a:solidFill>
                  <a:schemeClr val="tx2"/>
                </a:solidFill>
              </a:rPr>
              <a:t>Кредо</a:t>
            </a:r>
            <a:r>
              <a:rPr lang="ru-RU" sz="1600" b="1" dirty="0" smtClean="0">
                <a:solidFill>
                  <a:schemeClr val="tx2"/>
                </a:solidFill>
              </a:rPr>
              <a:t>: «Обучать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</a:rPr>
              <a:t>- значит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</a:rPr>
              <a:t> вдвойне  учиться».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1714489"/>
            <a:ext cx="485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: Высшее</a:t>
            </a:r>
            <a:endParaRPr lang="ru-RU" sz="1100" dirty="0" smtClean="0"/>
          </a:p>
          <a:p>
            <a:pPr algn="ctr"/>
            <a:r>
              <a:rPr lang="ru-RU" sz="1100" b="1" u="sng" dirty="0" smtClean="0"/>
              <a:t>ВУЗ</a:t>
            </a:r>
            <a:r>
              <a:rPr lang="ru-RU" sz="1100" dirty="0" smtClean="0"/>
              <a:t>: Гродненский государственный университет имени Янки Купалы.</a:t>
            </a:r>
          </a:p>
          <a:p>
            <a:pPr algn="ctr"/>
            <a:r>
              <a:rPr lang="ru-RU" sz="1100" b="1" u="sng" dirty="0" smtClean="0"/>
              <a:t>Специальность</a:t>
            </a:r>
            <a:r>
              <a:rPr lang="ru-RU" sz="1100" dirty="0" smtClean="0"/>
              <a:t>:  Учитель-логопед</a:t>
            </a:r>
            <a:r>
              <a:rPr lang="en-US" sz="1400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14744" y="2643183"/>
            <a:ext cx="485778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u="sng" dirty="0" smtClean="0">
                <a:solidFill>
                  <a:schemeClr val="tx2"/>
                </a:solidFill>
              </a:rPr>
              <a:t>Личные достижения</a:t>
            </a:r>
            <a:r>
              <a:rPr lang="ru-RU" sz="1100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 Участие в заседаниях  районных  методических  объединений учителей-дефектологов  пунктов  коррекционно-педагогической  помощи ;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 Участие в школьных методических объединениях</a:t>
            </a:r>
            <a:r>
              <a:rPr lang="en-US" sz="1100" dirty="0" smtClean="0"/>
              <a:t> </a:t>
            </a:r>
            <a:r>
              <a:rPr lang="ru-RU" sz="1100" dirty="0" smtClean="0"/>
              <a:t>учителей-дефектологов;</a:t>
            </a:r>
            <a:endParaRPr lang="en-US" sz="1100" dirty="0" smtClean="0"/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 Участие  в общешкольном педагогическом совете «Воспитательный потенциал занятия: проблемы, подходы, решения». Выступала с вопросом: «Сочетание различных методов обучения  в  процессе реализации воспитательного потенциала на </a:t>
            </a:r>
            <a:r>
              <a:rPr lang="ru-RU" sz="1100" dirty="0" err="1" smtClean="0"/>
              <a:t>коррекционно</a:t>
            </a:r>
            <a:r>
              <a:rPr lang="ru-RU" sz="1100" dirty="0" smtClean="0"/>
              <a:t> - развивающих занятиях с младшими школьниками».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  Участие в школьном этапе республиканского конкурса профессионального мастерства педагогических работников «Учитель года Республики Беларусь» в номинации «Начальные классы». Награждена Дипломом 1 степени.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   Участие в открытом заседании методического объединения учителей 1,3 классов и учителей–дефектологов «Современные образовательные технологии и методики, основанные на диалоге и сотрудничестве младших школьников с учителем и одноклассниками, как средство развития личностных и </a:t>
            </a:r>
            <a:r>
              <a:rPr lang="ru-RU" sz="1100" dirty="0" err="1" smtClean="0"/>
              <a:t>метапредметных</a:t>
            </a:r>
            <a:r>
              <a:rPr lang="ru-RU" sz="1100" dirty="0" smtClean="0"/>
              <a:t> компетенций  учащихся начальных классов на учебных занятиях». </a:t>
            </a:r>
          </a:p>
          <a:p>
            <a:r>
              <a:rPr lang="ru-RU" sz="1100" dirty="0" smtClean="0"/>
              <a:t>В практическом блоке данного заседания   был проведен «урок для взрослых» с педагогами начальных классов ;</a:t>
            </a:r>
          </a:p>
          <a:p>
            <a:pPr>
              <a:buFont typeface="Wingdings" pitchFamily="2" charset="2"/>
              <a:buChar char="q"/>
            </a:pPr>
            <a:r>
              <a:rPr lang="ru-RU" sz="1100" dirty="0" smtClean="0"/>
              <a:t>  Победитель методического конкурса «Мой лучший урок». Диплом 2 степени;</a:t>
            </a:r>
          </a:p>
          <a:p>
            <a:endParaRPr lang="ru-RU" sz="1100" dirty="0" smtClean="0"/>
          </a:p>
          <a:p>
            <a:pPr>
              <a:buFont typeface="Wingdings" pitchFamily="2" charset="2"/>
              <a:buChar char="q"/>
            </a:pPr>
            <a:endParaRPr lang="ru-RU" sz="1000" dirty="0" smtClean="0"/>
          </a:p>
          <a:p>
            <a:pPr>
              <a:buFont typeface="Wingdings" pitchFamily="2" charset="2"/>
              <a:buChar char="q"/>
            </a:pPr>
            <a:endParaRPr lang="ru-RU" sz="900" dirty="0" smtClean="0"/>
          </a:p>
        </p:txBody>
      </p:sp>
      <p:pic>
        <p:nvPicPr>
          <p:cNvPr id="1026" name="Picture 2" descr="C:\Users\Admin\Desktop\Оля 2\фото Аня.jpe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312" y="857232"/>
            <a:ext cx="1574424" cy="278608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714752"/>
            <a:ext cx="2857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Учитель-дефектолог</a:t>
            </a:r>
          </a:p>
          <a:p>
            <a:r>
              <a:rPr lang="ru-RU" sz="1600" i="1" dirty="0" err="1" smtClean="0"/>
              <a:t>Лукашук</a:t>
            </a:r>
            <a:r>
              <a:rPr lang="ru-RU" sz="1600" i="1" dirty="0" smtClean="0"/>
              <a:t> Ольга Павловна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429132"/>
            <a:ext cx="31432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Девиз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Constantia" pitchFamily="18" charset="0"/>
                <a:cs typeface="Times New Roman" pitchFamily="18" charset="0"/>
              </a:rPr>
              <a:t>«Делай всё возможное… и невозможное наступит!»</a:t>
            </a:r>
          </a:p>
          <a:p>
            <a:pPr>
              <a:buNone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Кредо: </a:t>
            </a:r>
            <a:r>
              <a:rPr lang="ru-RU" sz="1400" b="1" dirty="0" smtClean="0">
                <a:latin typeface="Constantia" pitchFamily="18" charset="0"/>
                <a:cs typeface="Times New Roman" pitchFamily="18" charset="0"/>
              </a:rPr>
              <a:t>«</a:t>
            </a:r>
            <a:r>
              <a:rPr lang="ru-RU" sz="1400" dirty="0" smtClean="0">
                <a:latin typeface="Constantia" pitchFamily="18" charset="0"/>
                <a:cs typeface="Times New Roman" pitchFamily="18" charset="0"/>
              </a:rPr>
              <a:t>Если кто-либо особенно нуждается в нашей помощи, мы должны приложить все силы к тому, чтобы помочь этому человеку». Цицерон</a:t>
            </a:r>
            <a:endParaRPr lang="ru-RU" sz="1400" dirty="0">
              <a:solidFill>
                <a:schemeClr val="accent2"/>
              </a:solidFill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428605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/>
              <a:t>Учитель-дефектолог пункта  коррекционно-педагогической  помощи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1214422"/>
            <a:ext cx="44291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Высшее</a:t>
            </a:r>
            <a:endParaRPr lang="ru-RU" sz="1600" dirty="0" smtClean="0"/>
          </a:p>
          <a:p>
            <a:pPr algn="just"/>
            <a:r>
              <a:rPr lang="ru-RU" sz="1600" u="sng" dirty="0" smtClean="0"/>
              <a:t>ВУЗ</a:t>
            </a:r>
            <a:r>
              <a:rPr lang="ru-RU" sz="1600" dirty="0" smtClean="0"/>
              <a:t>: Гродненский государственный университет имени Янки Купалы.</a:t>
            </a:r>
          </a:p>
          <a:p>
            <a:pPr algn="just"/>
            <a:r>
              <a:rPr lang="ru-RU" sz="1600" u="sng" dirty="0" smtClean="0"/>
              <a:t>Специальность</a:t>
            </a:r>
            <a:r>
              <a:rPr lang="ru-RU" sz="1600" dirty="0" smtClean="0"/>
              <a:t>: учитель-дефектолог. Учитель-логопед.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868" y="3071810"/>
            <a:ext cx="521497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1300" u="sng" dirty="0" smtClean="0"/>
              <a:t>Сентябрь 2018 г.</a:t>
            </a:r>
            <a:r>
              <a:rPr lang="ru-RU" sz="1300" dirty="0" smtClean="0"/>
              <a:t> - повышение квалификации в государственном учреждении образования «Гродненский областной институт развития образования» по учебной программе повышения квалификации резерва руководящих работников учреждений дошкольного образования, «Основы управления учреждением дошкольного образования в современных условиях»</a:t>
            </a:r>
          </a:p>
          <a:p>
            <a:pPr>
              <a:buFont typeface="Wingdings" pitchFamily="2" charset="2"/>
              <a:buChar char="q"/>
            </a:pPr>
            <a:r>
              <a:rPr lang="ru-RU" sz="1300" u="sng" dirty="0" smtClean="0"/>
              <a:t>Апрель 2019 г.</a:t>
            </a:r>
            <a:r>
              <a:rPr lang="ru-RU" sz="1300" dirty="0" smtClean="0"/>
              <a:t> - повышение квалификации в государственном учреждении образования «Гродненский областной институт развития образования» на повышении квалификации учителей-дефектологов Октябрьского района г. Гродно «Современные педагогические технологии в специальном образовании»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/>
              <a:t>Участие в заседаниях  районных  методических  объединениях  учителей-дефектологов  пунктов  коррекционно-педагогической  помощи  по теме:  «Смешанная </a:t>
            </a:r>
            <a:r>
              <a:rPr lang="ru-RU" sz="1300" dirty="0" err="1" smtClean="0"/>
              <a:t>дисграфия</a:t>
            </a:r>
            <a:r>
              <a:rPr lang="ru-RU" sz="1300" dirty="0" smtClean="0"/>
              <a:t>: определение, симптоматика нарушения»</a:t>
            </a:r>
          </a:p>
          <a:p>
            <a:pPr>
              <a:buFont typeface="Wingdings" pitchFamily="2" charset="2"/>
              <a:buChar char="q"/>
            </a:pPr>
            <a:r>
              <a:rPr lang="ru-RU" sz="1300" dirty="0" smtClean="0"/>
              <a:t>Участие в школьных методических объединениях</a:t>
            </a:r>
            <a:r>
              <a:rPr lang="en-US" sz="1300" dirty="0" smtClean="0"/>
              <a:t> </a:t>
            </a:r>
            <a:r>
              <a:rPr lang="ru-RU" sz="1300" dirty="0" smtClean="0"/>
              <a:t>учителей-дефектологов.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95748" y="2500306"/>
            <a:ext cx="35337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Личные достижения</a:t>
            </a:r>
            <a:endParaRPr lang="ru-RU" dirty="0"/>
          </a:p>
        </p:txBody>
      </p:sp>
      <p:sp>
        <p:nvSpPr>
          <p:cNvPr id="7170" name="AutoShape 2" descr="https://mail.yandex.ru/message_part/1727780843143.jpg?_uid=1130000014478139&amp;name=1727780843143.jpg&amp;hid=1.2&amp;ids=187462334489301733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1" name="Picture 3" descr="C:\Users\Admin\Desktop\Оля 2\фото Оля Лукашук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5" y="500042"/>
            <a:ext cx="2199758" cy="31432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214290"/>
            <a:ext cx="191172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214282" y="3786190"/>
            <a:ext cx="3286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Учитель-дефектолог</a:t>
            </a:r>
          </a:p>
          <a:p>
            <a:r>
              <a:rPr lang="ru-RU" sz="1600" i="1" dirty="0" err="1" smtClean="0"/>
              <a:t>Будревич</a:t>
            </a:r>
            <a:r>
              <a:rPr lang="en-US" sz="1600" i="1" dirty="0" smtClean="0"/>
              <a:t> </a:t>
            </a:r>
            <a:r>
              <a:rPr lang="ru-RU" sz="1600" i="1" dirty="0" smtClean="0"/>
              <a:t>  Наталья</a:t>
            </a:r>
            <a:r>
              <a:rPr lang="en-US" sz="1600" i="1" dirty="0" smtClean="0"/>
              <a:t> </a:t>
            </a:r>
            <a:r>
              <a:rPr lang="ru-RU" sz="1600" i="1" dirty="0" smtClean="0"/>
              <a:t> Михайловна   </a:t>
            </a:r>
            <a:endParaRPr lang="ru-RU" sz="16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4500570"/>
            <a:ext cx="36433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u="sng" dirty="0" smtClean="0">
                <a:solidFill>
                  <a:schemeClr val="tx2"/>
                </a:solidFill>
              </a:rPr>
              <a:t>Девиз</a:t>
            </a:r>
            <a:r>
              <a:rPr lang="ru-RU" dirty="0" smtClean="0">
                <a:solidFill>
                  <a:schemeClr val="tx2"/>
                </a:solidFill>
              </a:rPr>
              <a:t>: «Обучая других, мы учимся сами»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ru-RU" b="1" dirty="0" smtClean="0">
              <a:solidFill>
                <a:schemeClr val="tx2"/>
              </a:solidFill>
            </a:endParaRPr>
          </a:p>
          <a:p>
            <a:pPr algn="just">
              <a:buNone/>
            </a:pPr>
            <a:endParaRPr lang="en-US" u="sng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ru-RU" u="sng" dirty="0" smtClean="0">
                <a:solidFill>
                  <a:schemeClr val="tx2"/>
                </a:solidFill>
              </a:rPr>
              <a:t>Кредо</a:t>
            </a:r>
            <a:r>
              <a:rPr lang="ru-RU" b="1" dirty="0" smtClean="0">
                <a:solidFill>
                  <a:schemeClr val="tx2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>«Каждый ребёнок способен на многое, нужно только уметь его заинтересовать».</a:t>
            </a:r>
            <a:endParaRPr lang="ru-RU" b="1" dirty="0" smtClean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68" y="785794"/>
            <a:ext cx="4714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smtClean="0"/>
              <a:t>Учитель-дефектолог пункта  коррекционно-педагогической  помощи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2571744"/>
            <a:ext cx="49292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cs typeface="Times New Roman" pitchFamily="18" charset="0"/>
              </a:rPr>
              <a:t>Образование</a:t>
            </a:r>
            <a:r>
              <a:rPr lang="ru-RU" sz="2000" dirty="0" smtClean="0">
                <a:cs typeface="Times New Roman" pitchFamily="18" charset="0"/>
              </a:rPr>
              <a:t>: Высшее</a:t>
            </a:r>
            <a:endParaRPr lang="ru-RU" sz="2000" dirty="0" smtClean="0"/>
          </a:p>
          <a:p>
            <a:r>
              <a:rPr lang="ru-RU" sz="2000" u="sng" dirty="0" smtClean="0"/>
              <a:t>ВУЗ</a:t>
            </a:r>
            <a:r>
              <a:rPr lang="ru-RU" sz="2000" dirty="0" smtClean="0"/>
              <a:t>: Гродненский  государственный  университет  имени Я. Купалы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ru-RU" sz="2000" u="sng" dirty="0" smtClean="0"/>
              <a:t>Специальность</a:t>
            </a:r>
            <a:r>
              <a:rPr lang="ru-RU" sz="2000" dirty="0" smtClean="0"/>
              <a:t>: </a:t>
            </a:r>
            <a:r>
              <a:rPr lang="ru-RU" sz="2000" dirty="0" err="1" smtClean="0"/>
              <a:t>Олигофренопедагог</a:t>
            </a:r>
            <a:r>
              <a:rPr lang="ru-RU" sz="2000" dirty="0" smtClean="0"/>
              <a:t>. Учитель-логопед</a:t>
            </a:r>
          </a:p>
          <a:p>
            <a:r>
              <a:rPr lang="ru-RU" sz="2000" dirty="0" smtClean="0"/>
              <a:t>Категория: первая</a:t>
            </a:r>
          </a:p>
          <a:p>
            <a:r>
              <a:rPr lang="ru-RU" sz="2000" dirty="0" smtClean="0"/>
              <a:t>* Участие в  заседаниях  районных  методических  объединений учителей-дефектологов  пунктов  коррекционно-педагогической  помощи. </a:t>
            </a:r>
          </a:p>
          <a:p>
            <a:r>
              <a:rPr lang="ru-RU" sz="2000" dirty="0" smtClean="0"/>
              <a:t>*  Участие в школьных методических объединениях учителей дефектологов.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2500306"/>
            <a:ext cx="5326436" cy="32861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u="sng" dirty="0" smtClean="0"/>
              <a:t>Личные достижения</a:t>
            </a:r>
            <a:r>
              <a:rPr lang="ru-RU" sz="1600" dirty="0" smtClean="0"/>
              <a:t>:</a:t>
            </a:r>
          </a:p>
          <a:p>
            <a:pPr algn="ctr">
              <a:buFont typeface="Wingdings" pitchFamily="2" charset="2"/>
              <a:buChar char="q"/>
            </a:pPr>
            <a:r>
              <a:rPr lang="ru-RU" sz="1600" dirty="0" smtClean="0"/>
              <a:t>Участие в заседаниях  районных  методических  объединений  учителей-дефектологов  пунктов  коррекционно-педагогической  помощи.</a:t>
            </a:r>
          </a:p>
          <a:p>
            <a:pPr algn="ctr">
              <a:buFont typeface="Wingdings" pitchFamily="2" charset="2"/>
              <a:buChar char="q"/>
            </a:pPr>
            <a:r>
              <a:rPr lang="ru-RU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Выступление на городском методическом объединении учителей специальных и интегрированных классов с презентацией опыта коррекционно-развивающей работы по теме «Использование современных педагогических технологий в работе с младшими школьниками с трудностями в обучении».</a:t>
            </a:r>
            <a:endParaRPr lang="ru-RU" sz="1600" dirty="0" smtClean="0"/>
          </a:p>
          <a:p>
            <a:pPr algn="ctr">
              <a:buFont typeface="Wingdings" pitchFamily="2" charset="2"/>
              <a:buChar char="q"/>
            </a:pPr>
            <a:r>
              <a:rPr lang="ru-RU" sz="1600" dirty="0" smtClean="0"/>
              <a:t>Участие в заседаниях школьных методических объединений</a:t>
            </a:r>
            <a:r>
              <a:rPr lang="en-US" sz="1600" dirty="0" smtClean="0"/>
              <a:t> </a:t>
            </a:r>
            <a:r>
              <a:rPr lang="ru-RU" sz="1600" dirty="0" smtClean="0"/>
              <a:t>учителей -дефектологов.</a:t>
            </a:r>
          </a:p>
          <a:p>
            <a:endParaRPr lang="ru-RU" sz="1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21DEC63-9F27-4C6A-8AD5-0A44C424A641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214290"/>
            <a:ext cx="2214578" cy="307183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42844" y="3357562"/>
            <a:ext cx="3286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Учитель-дефектолог</a:t>
            </a:r>
          </a:p>
          <a:p>
            <a:r>
              <a:rPr lang="ru-RU" sz="1600" i="1" dirty="0" err="1" smtClean="0"/>
              <a:t>Буткевич</a:t>
            </a:r>
            <a:r>
              <a:rPr lang="en-US" sz="1600" i="1" dirty="0" smtClean="0"/>
              <a:t> </a:t>
            </a:r>
            <a:r>
              <a:rPr lang="ru-RU" sz="1600" i="1" dirty="0" smtClean="0"/>
              <a:t> Надежда</a:t>
            </a:r>
            <a:r>
              <a:rPr lang="en-US" sz="1600" i="1" dirty="0" smtClean="0"/>
              <a:t> </a:t>
            </a:r>
            <a:r>
              <a:rPr lang="ru-RU" sz="1600" i="1" dirty="0" smtClean="0"/>
              <a:t> Михайловна</a:t>
            </a:r>
            <a:endParaRPr lang="ru-RU" sz="16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4357694"/>
            <a:ext cx="40005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 smtClean="0">
                <a:solidFill>
                  <a:schemeClr val="tx2"/>
                </a:solidFill>
              </a:rPr>
              <a:t>Девиз</a:t>
            </a:r>
            <a:r>
              <a:rPr lang="ru-RU" sz="1600" dirty="0" smtClean="0">
                <a:solidFill>
                  <a:schemeClr val="tx2"/>
                </a:solidFill>
              </a:rPr>
              <a:t>: «Терпение и творчество,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>                 Упорство и победа – 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>                 Вот главные этапы 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>                 В работе логопеда!»</a:t>
            </a:r>
            <a:endParaRPr lang="en-US" sz="1600" dirty="0" smtClean="0">
              <a:solidFill>
                <a:schemeClr val="tx2"/>
              </a:solidFill>
            </a:endParaRPr>
          </a:p>
          <a:p>
            <a:r>
              <a:rPr lang="ru-RU" sz="1600" u="sng" dirty="0" smtClean="0">
                <a:solidFill>
                  <a:schemeClr val="tx2"/>
                </a:solidFill>
              </a:rPr>
              <a:t>Кредо</a:t>
            </a:r>
            <a:r>
              <a:rPr lang="ru-RU" sz="1600" dirty="0" smtClean="0">
                <a:solidFill>
                  <a:schemeClr val="tx2"/>
                </a:solidFill>
              </a:rPr>
              <a:t>: «Главное – это вера в ребёнка, уважение его личности, стремление помочь ему раскрыть себя и достичь тех высот, на которые он способен».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214290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/>
              <a:t>Учитель-дефектолог пункта  коррекционно-педагогической  помощи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28992" y="928670"/>
            <a:ext cx="450059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cs typeface="Times New Roman" pitchFamily="18" charset="0"/>
              </a:rPr>
              <a:t>Образование</a:t>
            </a:r>
            <a:r>
              <a:rPr lang="ru-RU" sz="1400" dirty="0" smtClean="0">
                <a:cs typeface="Times New Roman" pitchFamily="18" charset="0"/>
              </a:rPr>
              <a:t>: Высшее</a:t>
            </a:r>
            <a:endParaRPr lang="ru-RU" sz="1400" dirty="0" smtClean="0"/>
          </a:p>
          <a:p>
            <a:r>
              <a:rPr lang="ru-RU" sz="1400" u="sng" dirty="0" smtClean="0"/>
              <a:t>ВУЗ</a:t>
            </a:r>
            <a:r>
              <a:rPr lang="ru-RU" sz="1400" dirty="0" smtClean="0"/>
              <a:t>: Гродненский  государственный  университет  имени Я. Купалы 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r>
              <a:rPr lang="ru-RU" sz="1400" u="sng" dirty="0" smtClean="0"/>
              <a:t>Специальность</a:t>
            </a:r>
            <a:r>
              <a:rPr lang="ru-RU" sz="1400" dirty="0" smtClean="0"/>
              <a:t>: </a:t>
            </a:r>
            <a:r>
              <a:rPr lang="ru-RU" sz="1400" dirty="0" err="1" smtClean="0"/>
              <a:t>Олигофренопедагог</a:t>
            </a:r>
            <a:r>
              <a:rPr lang="ru-RU" sz="1400" dirty="0" smtClean="0"/>
              <a:t>. Учитель-логопед.</a:t>
            </a:r>
            <a:endParaRPr lang="en-US" sz="14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2132856"/>
            <a:ext cx="4646890" cy="2367714"/>
          </a:xfrm>
        </p:spPr>
        <p:txBody>
          <a:bodyPr>
            <a:normAutofit/>
          </a:bodyPr>
          <a:lstStyle/>
          <a:p>
            <a:endParaRPr lang="ru-RU" sz="4000" dirty="0" smtClean="0"/>
          </a:p>
          <a:p>
            <a:endParaRPr lang="ru-RU" sz="4000" dirty="0" smtClean="0"/>
          </a:p>
          <a:p>
            <a:endParaRPr lang="ru-RU" sz="40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714752"/>
            <a:ext cx="3286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Учитель-дефектолог</a:t>
            </a:r>
          </a:p>
          <a:p>
            <a:r>
              <a:rPr lang="ru-RU" sz="1600" i="1" dirty="0" err="1" smtClean="0"/>
              <a:t>Мекеня</a:t>
            </a:r>
            <a:r>
              <a:rPr lang="ru-RU" sz="1600" i="1" dirty="0" smtClean="0"/>
              <a:t>  Юлия  Анатольевна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4714884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Девиз: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>«</a:t>
            </a:r>
            <a:r>
              <a:rPr lang="ru-RU" dirty="0" err="1" smtClean="0">
                <a:solidFill>
                  <a:schemeClr val="tx2"/>
                </a:solidFill>
              </a:rPr>
              <a:t>Учиться-одно</a:t>
            </a:r>
            <a:r>
              <a:rPr lang="ru-RU" dirty="0" smtClean="0">
                <a:solidFill>
                  <a:schemeClr val="tx2"/>
                </a:solidFill>
              </a:rPr>
              <a:t>, научить –другое!»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Кредо: «Сначала любить, потом –учить и воспитывать».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357166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/>
              <a:t>Учитель-дефектолог пункта  коррекционно-педагогической  помощи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142984"/>
            <a:ext cx="450059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Высшее</a:t>
            </a:r>
            <a:endParaRPr lang="ru-RU" sz="1400" dirty="0" smtClean="0"/>
          </a:p>
          <a:p>
            <a:r>
              <a:rPr lang="ru-RU" sz="1400" u="sng" dirty="0" smtClean="0"/>
              <a:t>ВУЗ</a:t>
            </a:r>
            <a:r>
              <a:rPr lang="ru-RU" sz="1400" dirty="0" smtClean="0"/>
              <a:t>: Гродненский  государственный  университет  имени Я. Купалы </a:t>
            </a:r>
          </a:p>
          <a:p>
            <a:r>
              <a:rPr lang="ru-RU" sz="1400" u="sng" dirty="0" smtClean="0"/>
              <a:t>Специальность</a:t>
            </a:r>
            <a:r>
              <a:rPr lang="ru-RU" sz="1400" dirty="0" smtClean="0"/>
              <a:t>: </a:t>
            </a:r>
            <a:r>
              <a:rPr lang="ru-RU" sz="1400" dirty="0" err="1" smtClean="0"/>
              <a:t>Олигофренопедагог</a:t>
            </a:r>
            <a:r>
              <a:rPr lang="ru-RU" sz="1400" dirty="0" smtClean="0"/>
              <a:t>. Учитель-логопед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2428868"/>
            <a:ext cx="49292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600" u="sng" dirty="0" smtClean="0">
                <a:solidFill>
                  <a:schemeClr val="tx2"/>
                </a:solidFill>
              </a:rPr>
              <a:t>Личные достижения</a:t>
            </a:r>
            <a:r>
              <a:rPr lang="ru-RU" sz="1400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/>
              <a:t>Участие в заседаниях  районных  методических  объединениях  учителей-дефектологов  пунктов  коррекционно-педагогической  помощи  по темам:  </a:t>
            </a:r>
          </a:p>
          <a:p>
            <a:pPr>
              <a:buFont typeface="Wingdings" pitchFamily="2" charset="2"/>
              <a:buChar char="§"/>
            </a:pPr>
            <a:r>
              <a:rPr lang="ru-RU" sz="1400" dirty="0" smtClean="0"/>
              <a:t>« Коррекционной  работа по  исправлению различных  видов </a:t>
            </a:r>
            <a:r>
              <a:rPr lang="ru-RU" sz="1400" dirty="0" err="1" smtClean="0"/>
              <a:t>дисграфий</a:t>
            </a:r>
            <a:r>
              <a:rPr lang="ru-RU" sz="1400" dirty="0" smtClean="0"/>
              <a:t> при  работе с учащимися в условиях ПКПП»;</a:t>
            </a:r>
          </a:p>
          <a:p>
            <a:pPr>
              <a:buFont typeface="Wingdings" pitchFamily="2" charset="2"/>
              <a:buChar char="§"/>
            </a:pPr>
            <a:r>
              <a:rPr lang="ru-RU" sz="1400" dirty="0" smtClean="0"/>
              <a:t>« Коррекционная  работа  при  дизартрии.»;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/>
              <a:t>Выступление на районном методическом объединении с докладом на тему :</a:t>
            </a:r>
          </a:p>
          <a:p>
            <a:pPr>
              <a:buFont typeface="Wingdings" pitchFamily="2" charset="2"/>
              <a:buChar char="§"/>
            </a:pPr>
            <a:r>
              <a:rPr lang="ru-RU" sz="1400" dirty="0" smtClean="0"/>
              <a:t> « Приемы работы с предлогами в процессе коррекции </a:t>
            </a:r>
            <a:r>
              <a:rPr lang="ru-RU" sz="1400" dirty="0" err="1" smtClean="0"/>
              <a:t>дисграфии</a:t>
            </a:r>
            <a:r>
              <a:rPr lang="ru-RU" sz="1400" dirty="0" smtClean="0"/>
              <a:t> на почве нарушения языкового анализа и синтеза».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/>
              <a:t>Разработка системы упражнений по теме:« Приемы работы с предлогами в процессе коррекции </a:t>
            </a:r>
            <a:r>
              <a:rPr lang="ru-RU" sz="1400" dirty="0" err="1" smtClean="0"/>
              <a:t>дисграфии</a:t>
            </a:r>
            <a:r>
              <a:rPr lang="ru-RU" sz="1400" dirty="0" smtClean="0"/>
              <a:t> на почве нарушения языкового анализа и синтеза».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/>
              <a:t>Участие в школьных методических объединениях учителей- дефектологов ;</a:t>
            </a:r>
          </a:p>
        </p:txBody>
      </p:sp>
      <p:sp>
        <p:nvSpPr>
          <p:cNvPr id="4098" name="AutoShape 2" descr="https://mail.yandex.ru/message_part/IMG_20241001_133243.jpg?_uid=1130000014478139&amp;name=IMG_20241001_133243.jpg&amp;hid=1.2&amp;ids=187462334489301732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s://mail.yandex.ru/message_part/IMG_20241001_133243.jpg?_uid=1130000014478139&amp;name=IMG_20241001_133243.jpg&amp;hid=1.2&amp;ids=187462334489301732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https://mail.yandex.ru/message_part/IMG_20241001_133243.jpg?_uid=1130000014478139&amp;name=IMG_20241001_133243.jpg&amp;hid=1.2&amp;ids=187462334489301732&amp;no_disposition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3" name="Picture 7" descr="C:\Users\Admin\Desktop\Оля 2\фото Юля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500042"/>
            <a:ext cx="2143140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1428736"/>
            <a:ext cx="4714908" cy="857256"/>
          </a:xfrm>
        </p:spPr>
        <p:txBody>
          <a:bodyPr>
            <a:norm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Высшее</a:t>
            </a:r>
            <a:endParaRPr lang="ru-RU" sz="1200" dirty="0" smtClean="0"/>
          </a:p>
          <a:p>
            <a:pPr algn="ctr"/>
            <a:r>
              <a:rPr lang="ru-RU" sz="1200" u="sng" dirty="0" smtClean="0"/>
              <a:t>ВУЗ</a:t>
            </a:r>
            <a:r>
              <a:rPr lang="ru-RU" sz="1200" dirty="0" smtClean="0"/>
              <a:t>: Белорусский государственный университет им. М. Танка</a:t>
            </a:r>
            <a:r>
              <a:rPr lang="en-US" sz="1200" dirty="0" smtClean="0"/>
              <a:t>.</a:t>
            </a:r>
          </a:p>
          <a:p>
            <a:pPr algn="ctr"/>
            <a:r>
              <a:rPr lang="en-US" sz="1200" u="sng" dirty="0" smtClean="0"/>
              <a:t>C</a:t>
            </a:r>
            <a:r>
              <a:rPr lang="ru-RU" sz="1200" u="sng" dirty="0" err="1" smtClean="0"/>
              <a:t>пециальность</a:t>
            </a:r>
            <a:r>
              <a:rPr lang="ru-RU" sz="1200" dirty="0" smtClean="0"/>
              <a:t>:   </a:t>
            </a:r>
            <a:r>
              <a:rPr lang="ru-RU" sz="1200" dirty="0" err="1" smtClean="0"/>
              <a:t>Олигофренопедагог</a:t>
            </a:r>
            <a:r>
              <a:rPr lang="ru-RU" sz="1200" dirty="0" smtClean="0"/>
              <a:t>. Учитель-логопед</a:t>
            </a:r>
            <a:r>
              <a:rPr lang="ru-RU" sz="1100" dirty="0" smtClean="0"/>
              <a:t>.</a:t>
            </a:r>
            <a:endParaRPr lang="en-US" sz="1100" dirty="0" smtClean="0"/>
          </a:p>
          <a:p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857628"/>
            <a:ext cx="3286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Учитель-дефектолог</a:t>
            </a:r>
          </a:p>
          <a:p>
            <a:r>
              <a:rPr lang="ru-RU" sz="1600" i="1" dirty="0" err="1" smtClean="0"/>
              <a:t>Перлухина</a:t>
            </a:r>
            <a:r>
              <a:rPr lang="ru-RU" sz="1600" i="1" dirty="0" smtClean="0"/>
              <a:t> Марина Михайловна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571481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/>
              <a:t>Учитель-дефектолог пункта  коррекционно-педагогической  помощи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500571"/>
            <a:ext cx="3786214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1100" b="1" dirty="0" smtClean="0">
                <a:solidFill>
                  <a:schemeClr val="tx2"/>
                </a:solidFill>
              </a:rPr>
              <a:t>Девиз</a:t>
            </a:r>
            <a:r>
              <a:rPr lang="ru-RU" sz="1100" dirty="0" smtClean="0">
                <a:solidFill>
                  <a:schemeClr val="tx2"/>
                </a:solidFill>
              </a:rPr>
              <a:t>: </a:t>
            </a:r>
            <a:r>
              <a:rPr lang="ru-RU" altLang="ru-RU" sz="1100" b="1" dirty="0" smtClean="0">
                <a:solidFill>
                  <a:schemeClr val="tx2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«Лучше чего-то не знать, но спросить, чем об этом догадываться, но молчать».</a:t>
            </a:r>
            <a:endParaRPr lang="ru-RU" sz="1100" b="1" dirty="0" smtClean="0">
              <a:solidFill>
                <a:schemeClr val="tx2"/>
              </a:solidFill>
            </a:endParaRPr>
          </a:p>
          <a:p>
            <a:r>
              <a:rPr lang="ru-RU" sz="1100" b="1" dirty="0" smtClean="0">
                <a:solidFill>
                  <a:schemeClr val="tx2"/>
                </a:solidFill>
              </a:rPr>
              <a:t>  Кредо:</a:t>
            </a:r>
            <a:r>
              <a:rPr lang="ru-RU" sz="1100" b="1" dirty="0" smtClean="0"/>
              <a:t>                                     </a:t>
            </a:r>
          </a:p>
          <a:p>
            <a:pPr algn="ctr"/>
            <a:r>
              <a:rPr lang="ru-RU" sz="1100" b="1" dirty="0" smtClean="0"/>
              <a:t> Всё начинается с любви…</a:t>
            </a:r>
            <a:endParaRPr lang="ru-RU" sz="1100" dirty="0" smtClean="0"/>
          </a:p>
          <a:p>
            <a:pPr algn="ctr"/>
            <a:r>
              <a:rPr lang="ru-RU" sz="1100" b="1" dirty="0" smtClean="0"/>
              <a:t>Твердят:</a:t>
            </a:r>
            <a:endParaRPr lang="ru-RU" sz="1100" dirty="0" smtClean="0"/>
          </a:p>
          <a:p>
            <a:pPr algn="ctr"/>
            <a:r>
              <a:rPr lang="ru-RU" sz="1100" b="1" dirty="0" smtClean="0"/>
              <a:t>«Вначале было Слово».</a:t>
            </a:r>
            <a:endParaRPr lang="ru-RU" sz="1100" dirty="0" smtClean="0"/>
          </a:p>
          <a:p>
            <a:pPr algn="ctr"/>
            <a:r>
              <a:rPr lang="ru-RU" sz="1100" b="1" dirty="0" smtClean="0"/>
              <a:t>А я провозглашаю снова:</a:t>
            </a:r>
            <a:endParaRPr lang="ru-RU" sz="1100" dirty="0" smtClean="0"/>
          </a:p>
          <a:p>
            <a:pPr algn="ctr"/>
            <a:r>
              <a:rPr lang="ru-RU" sz="1100" b="1" dirty="0" smtClean="0"/>
              <a:t>Всё начинается с любви!</a:t>
            </a:r>
            <a:endParaRPr lang="ru-RU" sz="1100" dirty="0" smtClean="0"/>
          </a:p>
          <a:p>
            <a:pPr algn="ctr"/>
            <a:r>
              <a:rPr lang="ru-RU" sz="1100" b="1" dirty="0" smtClean="0"/>
              <a:t>И озаренье, и работа.</a:t>
            </a:r>
            <a:endParaRPr lang="ru-RU" sz="1100" dirty="0" smtClean="0"/>
          </a:p>
          <a:p>
            <a:pPr algn="ctr"/>
            <a:r>
              <a:rPr lang="ru-RU" sz="1100" b="1" dirty="0" smtClean="0"/>
              <a:t>Глаза цветов, глаза ребёнка –</a:t>
            </a:r>
            <a:endParaRPr lang="ru-RU" sz="1100" dirty="0" smtClean="0"/>
          </a:p>
          <a:p>
            <a:pPr algn="ctr"/>
            <a:r>
              <a:rPr lang="ru-RU" sz="1100" b="1" dirty="0" smtClean="0"/>
              <a:t>Всё начинается с любви.</a:t>
            </a:r>
            <a:endParaRPr lang="ru-RU" sz="1100" dirty="0" smtClean="0"/>
          </a:p>
          <a:p>
            <a:pPr algn="ctr"/>
            <a:r>
              <a:rPr lang="ru-RU" sz="1100" b="1" dirty="0" smtClean="0"/>
              <a:t>С любви! Я это точно знаю. </a:t>
            </a:r>
          </a:p>
          <a:p>
            <a:pPr algn="r"/>
            <a:r>
              <a:rPr lang="ru-RU" sz="1100" b="1" dirty="0" smtClean="0"/>
              <a:t>Р. Рождественский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2214554"/>
            <a:ext cx="45005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solidFill>
                  <a:schemeClr val="tx2"/>
                </a:solidFill>
              </a:rPr>
              <a:t>Личные достижения</a:t>
            </a:r>
          </a:p>
          <a:p>
            <a:pPr algn="ctr"/>
            <a:endParaRPr lang="ru-RU" sz="1400" dirty="0" smtClean="0"/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Участие в реализации экспериментального проекта «Апробация модели деятельности воспитателя, обеспечивающего персональное сопровождение детей с расстройствами </a:t>
            </a:r>
            <a:r>
              <a:rPr lang="ru-RU" sz="1400" dirty="0" err="1" smtClean="0"/>
              <a:t>аутистического</a:t>
            </a:r>
            <a:r>
              <a:rPr lang="ru-RU" sz="1400" dirty="0" smtClean="0"/>
              <a:t> спектра в учреждениях образования»;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Координатор группы психолого-педагогического сопровождения учащихся с особенностями психофизического развития;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Участие в </a:t>
            </a:r>
            <a:r>
              <a:rPr lang="en-US" sz="1400" dirty="0" smtClean="0"/>
              <a:t>I </a:t>
            </a:r>
            <a:r>
              <a:rPr lang="ru-RU" sz="1400" dirty="0" smtClean="0"/>
              <a:t>школьной педагогической конференции «Самообразование: развитие и открытие»; 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Участие в заседаниях  районных  учебно-методических  объединений учителей-дефектологов  пунктов  коррекционно-педагогической  помощи;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/>
              <a:t> Участие в школьном учебно-методическом формировании учителей-дефектологов.</a:t>
            </a:r>
          </a:p>
        </p:txBody>
      </p:sp>
      <p:pic>
        <p:nvPicPr>
          <p:cNvPr id="2051" name="Picture 3" descr="C:\Temp\Rar$DIa0.692\IMG_4965.jpe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857232"/>
            <a:ext cx="2357454" cy="278608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571480"/>
            <a:ext cx="4887666" cy="1643074"/>
          </a:xfrm>
        </p:spPr>
        <p:txBody>
          <a:bodyPr>
            <a:normAutofit/>
          </a:bodyPr>
          <a:lstStyle/>
          <a:p>
            <a:pPr algn="ctr"/>
            <a:r>
              <a:rPr lang="ru-RU" sz="1600" i="1" dirty="0" smtClean="0"/>
              <a:t>Учитель-дефектолог пункта  коррекционно-педагогической  помощи</a:t>
            </a:r>
          </a:p>
          <a:p>
            <a:pPr algn="ctr"/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Высшее</a:t>
            </a:r>
            <a:endParaRPr lang="ru-RU" sz="1100" dirty="0" smtClean="0"/>
          </a:p>
          <a:p>
            <a:pPr algn="ctr"/>
            <a:r>
              <a:rPr lang="ru-RU" sz="1100" b="1" u="sng" dirty="0" smtClean="0"/>
              <a:t>ВУЗ</a:t>
            </a:r>
            <a:r>
              <a:rPr lang="ru-RU" sz="1100" dirty="0" smtClean="0"/>
              <a:t>: Гродненский государственный университет имени Янки Купалы.</a:t>
            </a:r>
          </a:p>
          <a:p>
            <a:pPr algn="ctr"/>
            <a:r>
              <a:rPr lang="ru-RU" sz="1100" b="1" u="sng" dirty="0" smtClean="0"/>
              <a:t>Специальность</a:t>
            </a:r>
            <a:r>
              <a:rPr lang="ru-RU" sz="1100" dirty="0" smtClean="0"/>
              <a:t>: Интегрированное обучение и воспитание в школьном образовании. Учитель-дефектолог</a:t>
            </a:r>
            <a:r>
              <a:rPr lang="en-US" sz="1100" dirty="0" smtClean="0"/>
              <a:t>.</a:t>
            </a:r>
            <a:r>
              <a:rPr lang="ru-RU" sz="1100" dirty="0" smtClean="0"/>
              <a:t> </a:t>
            </a:r>
            <a:endParaRPr lang="en-US" sz="1600" dirty="0" smtClean="0"/>
          </a:p>
        </p:txBody>
      </p:sp>
      <p:pic>
        <p:nvPicPr>
          <p:cNvPr id="2" name="Picture 2" descr="C:\Users\LENOVO\Desktop\MyUC88DKrSM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7087" y="642918"/>
            <a:ext cx="2384649" cy="285752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3571876"/>
            <a:ext cx="27860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Учитель-дефектолог</a:t>
            </a:r>
          </a:p>
          <a:p>
            <a:r>
              <a:rPr lang="ru-RU" sz="1600" i="1" dirty="0" smtClean="0"/>
              <a:t>Русак Марина Валентиновна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4500570"/>
            <a:ext cx="307183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300" b="1" u="sng" dirty="0" smtClean="0">
                <a:solidFill>
                  <a:schemeClr val="tx2"/>
                </a:solidFill>
              </a:rPr>
              <a:t>Девиз</a:t>
            </a:r>
            <a:r>
              <a:rPr lang="ru-RU" sz="1300" dirty="0" smtClean="0">
                <a:solidFill>
                  <a:schemeClr val="tx2"/>
                </a:solidFill>
              </a:rPr>
              <a:t>:</a:t>
            </a:r>
            <a:r>
              <a:rPr lang="ru-RU" sz="1300" dirty="0" smtClean="0"/>
              <a:t> </a:t>
            </a:r>
            <a:r>
              <a:rPr lang="ru-RU" sz="1300" dirty="0" smtClean="0">
                <a:solidFill>
                  <a:schemeClr val="tx2"/>
                </a:solidFill>
              </a:rPr>
              <a:t>«От толерантности к симпатии, от милосердия                               к педагогике, от традиции к инновации».</a:t>
            </a:r>
          </a:p>
          <a:p>
            <a:pPr>
              <a:buNone/>
            </a:pPr>
            <a:endParaRPr lang="ru-RU" sz="1300" b="1" u="sng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1300" b="1" u="sng" dirty="0" smtClean="0">
                <a:solidFill>
                  <a:schemeClr val="tx2"/>
                </a:solidFill>
              </a:rPr>
              <a:t>Кредо</a:t>
            </a:r>
            <a:r>
              <a:rPr lang="ru-RU" sz="1300" b="1" dirty="0" smtClean="0">
                <a:solidFill>
                  <a:schemeClr val="tx2"/>
                </a:solidFill>
              </a:rPr>
              <a:t>:</a:t>
            </a:r>
            <a:r>
              <a:rPr lang="ru-RU" sz="1300" dirty="0" smtClean="0"/>
              <a:t> </a:t>
            </a:r>
            <a:r>
              <a:rPr lang="ru-RU" sz="1300" dirty="0" smtClean="0">
                <a:solidFill>
                  <a:schemeClr val="tx2"/>
                </a:solidFill>
              </a:rPr>
              <a:t>«Мир детства сладостен и тонок,</a:t>
            </a:r>
          </a:p>
          <a:p>
            <a:pPr>
              <a:buNone/>
            </a:pPr>
            <a:r>
              <a:rPr lang="ru-RU" sz="1300" dirty="0" smtClean="0">
                <a:solidFill>
                  <a:schemeClr val="tx2"/>
                </a:solidFill>
              </a:rPr>
              <a:t>               Как флейты плавающей звук.</a:t>
            </a:r>
          </a:p>
          <a:p>
            <a:pPr>
              <a:buNone/>
            </a:pPr>
            <a:r>
              <a:rPr lang="ru-RU" sz="1300" dirty="0" smtClean="0">
                <a:solidFill>
                  <a:schemeClr val="tx2"/>
                </a:solidFill>
              </a:rPr>
              <a:t>               Пока смеется мне ребенок,</a:t>
            </a:r>
          </a:p>
          <a:p>
            <a:pPr>
              <a:buNone/>
            </a:pPr>
            <a:r>
              <a:rPr lang="ru-RU" sz="1300" dirty="0" smtClean="0">
                <a:solidFill>
                  <a:schemeClr val="tx2"/>
                </a:solidFill>
              </a:rPr>
              <a:t>               Я знаю, что не зря живу».</a:t>
            </a:r>
            <a:endParaRPr lang="ru-RU" sz="13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2214555"/>
            <a:ext cx="51435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100" b="1" u="sng" dirty="0" smtClean="0">
                <a:solidFill>
                  <a:schemeClr val="tx2"/>
                </a:solidFill>
              </a:rPr>
              <a:t>Личные достижения</a:t>
            </a:r>
            <a:r>
              <a:rPr lang="ru-RU" sz="1100" b="1" dirty="0" smtClean="0">
                <a:solidFill>
                  <a:schemeClr val="tx2"/>
                </a:solidFill>
              </a:rPr>
              <a:t>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100" dirty="0" smtClean="0"/>
              <a:t>      Участие в методических объединениях  учителей-дефектологов  пунктов  коррекционно-педагогической помощи по темам: 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/>
              <a:t>«Использование информационно-коммуникативных технологий в работе учителя-дефектолога, как средство оптимизации коррекционно-образовательного процесса»;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/>
              <a:t>«Коррекция нарушений слоговой структуры у дошкольников с ОНР в условиях ПКПП»;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/>
              <a:t>«Содержание и последовательность работы учителя-дефектолога ПКПП по преодолению фонетико-фонематического недоразвития речи у детей с учетом опережающего и полифункционального подхода»;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/>
              <a:t>«Коррекция произносительной стороны речи и нормализация речевой моторики с использованием логопедических зондов в условиях ПКПП»;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/>
              <a:t>«</a:t>
            </a:r>
            <a:r>
              <a:rPr lang="ru-RU" sz="1100" dirty="0" err="1" smtClean="0"/>
              <a:t>Здоровьесберегающие</a:t>
            </a:r>
            <a:r>
              <a:rPr lang="ru-RU" sz="1100" dirty="0" smtClean="0"/>
              <a:t> и </a:t>
            </a:r>
            <a:r>
              <a:rPr lang="ru-RU" sz="1100" dirty="0" err="1" smtClean="0"/>
              <a:t>здоровьеразвивающие</a:t>
            </a:r>
            <a:r>
              <a:rPr lang="ru-RU" sz="1100" dirty="0" smtClean="0"/>
              <a:t> аспекты в коррекционно-педагогической работе ПКПП»;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/>
              <a:t>«Современный подход к формированию грамматического строя речи у детей дошкольного возраста»;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1100" dirty="0" smtClean="0"/>
              <a:t>«Система коррекционной работы по преодолению смешанной </a:t>
            </a:r>
            <a:r>
              <a:rPr lang="ru-RU" sz="1100" dirty="0" err="1" smtClean="0"/>
              <a:t>дисграфии</a:t>
            </a:r>
            <a:r>
              <a:rPr lang="ru-RU" sz="1100" dirty="0" smtClean="0"/>
              <a:t> у младших школьников».</a:t>
            </a:r>
          </a:p>
          <a:p>
            <a:pPr algn="just">
              <a:buFont typeface="Wingdings" pitchFamily="2" charset="2"/>
              <a:buChar char="q"/>
            </a:pPr>
            <a:r>
              <a:rPr lang="ru-RU" sz="1100" dirty="0" smtClean="0"/>
              <a:t>Непрерывная работа над темой по самообразованию «Постановка и автоматизация сонорных звуков в речи у детей младшего школьного возраста посредством использования дидактических игр».</a:t>
            </a:r>
          </a:p>
          <a:p>
            <a:pPr algn="just">
              <a:buFont typeface="Wingdings" pitchFamily="2" charset="2"/>
              <a:buChar char="q"/>
            </a:pPr>
            <a:r>
              <a:rPr lang="ru-RU" sz="1100" dirty="0" smtClean="0"/>
              <a:t>Сертифицированный пользователь информационных технологий в образовании в категории «Учебно-воспитательная работа»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500</TotalTime>
  <Words>1378</Words>
  <Application>Microsoft Office PowerPoint</Application>
  <PresentationFormat>Экран (4:3)</PresentationFormat>
  <Paragraphs>168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</vt:lpstr>
      <vt:lpstr>Constantia</vt:lpstr>
      <vt:lpstr>Times New Roman</vt:lpstr>
      <vt:lpstr>Wingdings</vt:lpstr>
      <vt:lpstr>Wingdings 2</vt:lpstr>
      <vt:lpstr>Поток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71</cp:revision>
  <dcterms:created xsi:type="dcterms:W3CDTF">2021-02-08T10:54:41Z</dcterms:created>
  <dcterms:modified xsi:type="dcterms:W3CDTF">2024-10-03T11:09:11Z</dcterms:modified>
</cp:coreProperties>
</file>